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0" r:id="rId1"/>
  </p:sldMasterIdLst>
  <p:notesMasterIdLst>
    <p:notesMasterId r:id="rId3"/>
  </p:notesMasterIdLst>
  <p:handoutMasterIdLst>
    <p:handoutMasterId r:id="rId4"/>
  </p:handoutMasterIdLst>
  <p:sldIdLst>
    <p:sldId id="375" r:id="rId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 R. Hildebrandt" initials="" lastIdx="7" clrIdx="0"/>
  <p:cmAuthor id="7" name="Grant Teply" initials="" lastIdx="2" clrIdx="7"/>
  <p:cmAuthor id="1" name="stefan.fliescher" initials="" lastIdx="61" clrIdx="1"/>
  <p:cmAuthor id="8" name="Immanuel Buder" initials="" lastIdx="2" clrIdx="8"/>
  <p:cmAuthor id="2" name="Denis Barkats" initials="" lastIdx="7" clrIdx="2"/>
  <p:cmAuthor id="3" name="Steffen Richter" initials="" lastIdx="2" clrIdx="3"/>
  <p:cmAuthor id="4" name="Zak Staniszewski" initials="" lastIdx="2" clrIdx="4"/>
  <p:cmAuthor id="5" name="Christopher Sheehy" initials="" lastIdx="1" clrIdx="5"/>
  <p:cmAuthor id="6" name="Sarah Stokes Kernasovskiy" initials="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94" autoAdjust="0"/>
    <p:restoredTop sz="88871" autoAdjust="0"/>
  </p:normalViewPr>
  <p:slideViewPr>
    <p:cSldViewPr snapToGrid="0" snapToObjects="1">
      <p:cViewPr varScale="1">
        <p:scale>
          <a:sx n="99" d="100"/>
          <a:sy n="99" d="100"/>
        </p:scale>
        <p:origin x="-192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E6825-B14C-5546-842B-8B167CF092FF}" type="datetimeFigureOut">
              <a:rPr lang="en-US" smtClean="0"/>
              <a:pPr/>
              <a:t>6/19/14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5479F-CDFE-4E45-849A-D24AC7A9E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100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9886516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7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/>
            </a:lvl1pPr>
            <a:lvl2pPr marL="457200" marR="0" indent="0" algn="ctr" rtl="0">
              <a:spcBef>
                <a:spcPts val="6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/>
            </a:lvl2pPr>
            <a:lvl3pPr marL="914400" marR="0" indent="0" algn="ctr" rtl="0">
              <a:spcBef>
                <a:spcPts val="5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/>
            </a:lvl3pPr>
            <a:lvl4pPr marL="1371600" marR="0" indent="0" algn="ctr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/>
            </a:lvl4pPr>
            <a:lvl5pPr marL="1828800" marR="0" indent="0" algn="ctr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/>
            </a:lvl5pPr>
            <a:lvl6pPr marL="2286000" marR="0" indent="0" algn="ctr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/>
            </a:lvl6pPr>
            <a:lvl7pPr marL="2743200" marR="0" indent="0" algn="ctr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/>
            </a:lvl7pPr>
            <a:lvl8pPr marL="3200400" marR="0" indent="0" algn="ctr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/>
            </a:lvl8pPr>
            <a:lvl9pPr marL="3657600" marR="0" indent="0" algn="ctr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685800" y="481012"/>
            <a:ext cx="7769225" cy="1395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8413" cy="1979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39725" indent="-136525" algn="l" rtl="0">
              <a:spcBef>
                <a:spcPts val="7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•"/>
              <a:defRPr/>
            </a:lvl1pPr>
            <a:lvl2pPr marL="739775" indent="-104775" algn="l" rtl="0">
              <a:spcBef>
                <a:spcPts val="6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–"/>
              <a:defRPr/>
            </a:lvl2pPr>
            <a:lvl3pPr marL="1143000" indent="-76200" algn="l" rtl="0">
              <a:spcBef>
                <a:spcPts val="5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•"/>
              <a:defRPr/>
            </a:lvl3pPr>
            <a:lvl4pPr marL="16002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–"/>
              <a:defRPr/>
            </a:lvl4pPr>
            <a:lvl5pPr marL="20574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5pPr>
            <a:lvl6pPr marL="25146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6pPr>
            <a:lvl7pPr marL="29718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7pPr>
            <a:lvl8pPr marL="34290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8pPr>
            <a:lvl9pPr marL="38862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2"/>
          </p:nvPr>
        </p:nvSpPr>
        <p:spPr>
          <a:xfrm>
            <a:off x="4646612" y="1981200"/>
            <a:ext cx="3808412" cy="1979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39725" indent="-136525" algn="l" rtl="0">
              <a:spcBef>
                <a:spcPts val="7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•"/>
              <a:defRPr/>
            </a:lvl1pPr>
            <a:lvl2pPr marL="739775" indent="-104775" algn="l" rtl="0">
              <a:spcBef>
                <a:spcPts val="6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–"/>
              <a:defRPr/>
            </a:lvl2pPr>
            <a:lvl3pPr marL="1143000" indent="-76200" algn="l" rtl="0">
              <a:spcBef>
                <a:spcPts val="5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•"/>
              <a:defRPr/>
            </a:lvl3pPr>
            <a:lvl4pPr marL="16002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–"/>
              <a:defRPr/>
            </a:lvl4pPr>
            <a:lvl5pPr marL="20574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5pPr>
            <a:lvl6pPr marL="25146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6pPr>
            <a:lvl7pPr marL="29718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7pPr>
            <a:lvl8pPr marL="34290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8pPr>
            <a:lvl9pPr marL="38862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3"/>
          </p:nvPr>
        </p:nvSpPr>
        <p:spPr>
          <a:xfrm>
            <a:off x="685800" y="4113212"/>
            <a:ext cx="7769225" cy="1979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39725" indent="-136525" algn="l" rtl="0">
              <a:spcBef>
                <a:spcPts val="7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•"/>
              <a:defRPr/>
            </a:lvl1pPr>
            <a:lvl2pPr marL="739775" indent="-104775" algn="l" rtl="0">
              <a:spcBef>
                <a:spcPts val="6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–"/>
              <a:defRPr/>
            </a:lvl2pPr>
            <a:lvl3pPr marL="1143000" indent="-76200" algn="l" rtl="0">
              <a:spcBef>
                <a:spcPts val="5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•"/>
              <a:defRPr/>
            </a:lvl3pPr>
            <a:lvl4pPr marL="16002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–"/>
              <a:defRPr/>
            </a:lvl4pPr>
            <a:lvl5pPr marL="20574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5pPr>
            <a:lvl6pPr marL="25146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6pPr>
            <a:lvl7pPr marL="29718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7pPr>
            <a:lvl8pPr marL="34290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8pPr>
            <a:lvl9pPr marL="38862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685800" y="481012"/>
            <a:ext cx="7769225" cy="1395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685800" y="481012"/>
            <a:ext cx="7769225" cy="1395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69225" cy="41116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39725" indent="-136525" algn="l" rtl="0">
              <a:spcBef>
                <a:spcPts val="7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•"/>
              <a:defRPr/>
            </a:lvl1pPr>
            <a:lvl2pPr marL="739775" indent="-104775" algn="l" rtl="0">
              <a:spcBef>
                <a:spcPts val="6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–"/>
              <a:defRPr/>
            </a:lvl2pPr>
            <a:lvl3pPr marL="1143000" indent="-76200" algn="l" rtl="0">
              <a:spcBef>
                <a:spcPts val="5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•"/>
              <a:defRPr/>
            </a:lvl3pPr>
            <a:lvl4pPr marL="16002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–"/>
              <a:defRPr/>
            </a:lvl4pPr>
            <a:lvl5pPr marL="20574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5pPr>
            <a:lvl6pPr marL="25146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6pPr>
            <a:lvl7pPr marL="29718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7pPr>
            <a:lvl8pPr marL="34290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8pPr>
            <a:lvl9pPr marL="38862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Helvetica Neue"/>
              <a:buNone/>
              <a:defRPr/>
            </a:lvl6pPr>
            <a:lvl7pPr marL="2743200" indent="0" rtl="0">
              <a:buFont typeface="Helvetica Neue"/>
              <a:buNone/>
              <a:defRPr/>
            </a:lvl7pPr>
            <a:lvl8pPr marL="3200400" indent="0" rtl="0">
              <a:buFont typeface="Helvetica Neue"/>
              <a:buNone/>
              <a:defRPr/>
            </a:lvl8pPr>
            <a:lvl9pPr marL="3657600" indent="0" rtl="0">
              <a:buFont typeface="Helvetica Neue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685800" y="481012"/>
            <a:ext cx="7769225" cy="1395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8413" cy="41116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2"/>
          </p:nvPr>
        </p:nvSpPr>
        <p:spPr>
          <a:xfrm>
            <a:off x="4646612" y="1981200"/>
            <a:ext cx="3808412" cy="41116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Helvetica Neue"/>
              <a:buNone/>
              <a:defRPr/>
            </a:lvl6pPr>
            <a:lvl7pPr marL="2743200" indent="0" rtl="0">
              <a:buFont typeface="Helvetica Neue"/>
              <a:buNone/>
              <a:defRPr/>
            </a:lvl7pPr>
            <a:lvl8pPr marL="3200400" indent="0" rtl="0">
              <a:buFont typeface="Helvetica Neue"/>
              <a:buNone/>
              <a:defRPr/>
            </a:lvl8pPr>
            <a:lvl9pPr marL="3657600" indent="0" rtl="0">
              <a:buFont typeface="Helvetica Neue"/>
              <a:buNone/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Helvetica Neue"/>
              <a:buNone/>
              <a:defRPr/>
            </a:lvl6pPr>
            <a:lvl7pPr marL="2743200" indent="0" rtl="0">
              <a:buFont typeface="Helvetica Neue"/>
              <a:buNone/>
              <a:defRPr/>
            </a:lvl7pPr>
            <a:lvl8pPr marL="3200400" indent="0" rtl="0">
              <a:buFont typeface="Helvetica Neue"/>
              <a:buNone/>
              <a:defRPr/>
            </a:lvl8pPr>
            <a:lvl9pPr marL="3657600" indent="0" rtl="0">
              <a:buFont typeface="Helvetica Neue"/>
              <a:buNone/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Helvetica Neue"/>
              <a:buNone/>
              <a:defRPr/>
            </a:lvl6pPr>
            <a:lvl7pPr marL="2743200" indent="0" rtl="0">
              <a:buFont typeface="Helvetica Neue"/>
              <a:buNone/>
              <a:defRPr/>
            </a:lvl7pPr>
            <a:lvl8pPr marL="3200400" indent="0" rtl="0">
              <a:buFont typeface="Helvetica Neue"/>
              <a:buNone/>
              <a:defRPr/>
            </a:lvl8pPr>
            <a:lvl9pPr marL="3657600" indent="0" rtl="0">
              <a:buFont typeface="Helvetica Neue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Helvetica Neue"/>
              <a:buNone/>
              <a:defRPr/>
            </a:lvl1pPr>
            <a:lvl2pPr marL="457200" indent="0" rtl="0">
              <a:buFont typeface="Helvetica Neue"/>
              <a:buNone/>
              <a:defRPr/>
            </a:lvl2pPr>
            <a:lvl3pPr marL="914400" indent="0" rtl="0">
              <a:buFont typeface="Helvetica Neue"/>
              <a:buNone/>
              <a:defRPr/>
            </a:lvl3pPr>
            <a:lvl4pPr marL="1371600" indent="0" rtl="0">
              <a:buFont typeface="Helvetica Neue"/>
              <a:buNone/>
              <a:defRPr/>
            </a:lvl4pPr>
            <a:lvl5pPr marL="1828800" indent="0" rtl="0">
              <a:buFont typeface="Helvetica Neue"/>
              <a:buNone/>
              <a:defRPr/>
            </a:lvl5pPr>
            <a:lvl6pPr marL="2286000" indent="0" rtl="0">
              <a:buFont typeface="Helvetica Neue"/>
              <a:buNone/>
              <a:defRPr/>
            </a:lvl6pPr>
            <a:lvl7pPr marL="2743200" indent="0" rtl="0">
              <a:buFont typeface="Helvetica Neue"/>
              <a:buNone/>
              <a:defRPr/>
            </a:lvl7pPr>
            <a:lvl8pPr marL="3200400" indent="0" rtl="0">
              <a:buFont typeface="Helvetica Neue"/>
              <a:buNone/>
              <a:defRPr/>
            </a:lvl8pPr>
            <a:lvl9pPr marL="3657600" indent="0" rtl="0">
              <a:buFont typeface="Helvetica Neue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685800" y="481012"/>
            <a:ext cx="7769225" cy="1395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 rot="5400000">
            <a:off x="2514599" y="152399"/>
            <a:ext cx="4111625" cy="77692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39725" indent="-136525" algn="l" rtl="0">
              <a:spcBef>
                <a:spcPts val="7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•"/>
              <a:defRPr/>
            </a:lvl1pPr>
            <a:lvl2pPr marL="739775" indent="-104775" algn="l" rtl="0">
              <a:spcBef>
                <a:spcPts val="6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–"/>
              <a:defRPr/>
            </a:lvl2pPr>
            <a:lvl3pPr marL="1143000" indent="-76200" algn="l" rtl="0">
              <a:spcBef>
                <a:spcPts val="5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•"/>
              <a:defRPr/>
            </a:lvl3pPr>
            <a:lvl4pPr marL="16002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–"/>
              <a:defRPr/>
            </a:lvl4pPr>
            <a:lvl5pPr marL="20574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5pPr>
            <a:lvl6pPr marL="25146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6pPr>
            <a:lvl7pPr marL="29718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7pPr>
            <a:lvl8pPr marL="34290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8pPr>
            <a:lvl9pPr marL="38862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 rot="5400000">
            <a:off x="4678362" y="2316163"/>
            <a:ext cx="5611812" cy="19415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 rot="5400000">
            <a:off x="717550" y="449262"/>
            <a:ext cx="5611812" cy="5675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39725" indent="-136525" algn="l" rtl="0">
              <a:spcBef>
                <a:spcPts val="7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•"/>
              <a:defRPr/>
            </a:lvl1pPr>
            <a:lvl2pPr marL="739775" indent="-104775" algn="l" rtl="0">
              <a:spcBef>
                <a:spcPts val="6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–"/>
              <a:defRPr/>
            </a:lvl2pPr>
            <a:lvl3pPr marL="1143000" indent="-76200" algn="l" rtl="0">
              <a:spcBef>
                <a:spcPts val="5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•"/>
              <a:defRPr/>
            </a:lvl3pPr>
            <a:lvl4pPr marL="16002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–"/>
              <a:defRPr/>
            </a:lvl4pPr>
            <a:lvl5pPr marL="20574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5pPr>
            <a:lvl6pPr marL="25146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6pPr>
            <a:lvl7pPr marL="29718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7pPr>
            <a:lvl8pPr marL="34290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8pPr>
            <a:lvl9pPr marL="388620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685800" y="481012"/>
            <a:ext cx="7769225" cy="1395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69225" cy="41116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39725" marR="0" indent="-136525" algn="l" rtl="0">
              <a:spcBef>
                <a:spcPts val="7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•"/>
              <a:defRPr/>
            </a:lvl1pPr>
            <a:lvl2pPr marL="739775" marR="0" indent="-104775" algn="l" rtl="0">
              <a:spcBef>
                <a:spcPts val="6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–"/>
              <a:defRPr/>
            </a:lvl2pPr>
            <a:lvl3pPr marL="1143000" marR="0" indent="-76200" algn="l" rtl="0">
              <a:spcBef>
                <a:spcPts val="5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•"/>
              <a:defRPr/>
            </a:lvl3pPr>
            <a:lvl4pPr marL="1600200" marR="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–"/>
              <a:defRPr/>
            </a:lvl4pPr>
            <a:lvl5pPr marL="2057400" marR="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5pPr>
            <a:lvl6pPr marL="2514600" marR="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6pPr>
            <a:lvl7pPr marL="2971800" marR="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7pPr>
            <a:lvl8pPr marL="3429000" marR="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8pPr>
            <a:lvl9pPr marL="3886200" marR="0" indent="-101600" algn="l" rtl="0">
              <a:spcBef>
                <a:spcPts val="488"/>
              </a:spcBef>
              <a:spcAft>
                <a:spcPts val="0"/>
              </a:spcAft>
              <a:buClr>
                <a:srgbClr val="000000"/>
              </a:buClr>
              <a:buFont typeface="Helvetica Neue"/>
              <a:buChar char="»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7818" y="174263"/>
            <a:ext cx="8728364" cy="613497"/>
          </a:xfrm>
        </p:spPr>
        <p:txBody>
          <a:bodyPr/>
          <a:lstStyle/>
          <a:p>
            <a:pPr algn="ctr"/>
            <a:r>
              <a:rPr lang="en-US" sz="3400" b="1" dirty="0" smtClean="0"/>
              <a:t>Developments Since…</a:t>
            </a:r>
            <a:endParaRPr lang="en-US" sz="3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07818" y="787760"/>
            <a:ext cx="8728364" cy="5710022"/>
          </a:xfrm>
        </p:spPr>
        <p:txBody>
          <a:bodyPr/>
          <a:lstStyle/>
          <a:p>
            <a:r>
              <a:rPr lang="en-US" sz="1600" dirty="0" smtClean="0"/>
              <a:t> Intense media and science community interest…</a:t>
            </a:r>
          </a:p>
          <a:p>
            <a:r>
              <a:rPr lang="en-US" sz="1600" dirty="0" smtClean="0"/>
              <a:t> Many early instrumental queries… mostly seem to have faded</a:t>
            </a:r>
          </a:p>
          <a:p>
            <a:r>
              <a:rPr lang="en-US" sz="1600" dirty="0" smtClean="0"/>
              <a:t> Concerns seem to have boiled down to:</a:t>
            </a:r>
          </a:p>
          <a:p>
            <a:pPr lvl="1"/>
            <a:r>
              <a:rPr lang="en-US" sz="1600" dirty="0" smtClean="0"/>
              <a:t>Spectral index constraint includes lensing signal – true – but a small effect</a:t>
            </a:r>
          </a:p>
          <a:p>
            <a:pPr lvl="1"/>
            <a:r>
              <a:rPr lang="en-US" sz="1600" dirty="0" smtClean="0"/>
              <a:t>Polarized dust foreground may be stronger than previously projected…</a:t>
            </a:r>
          </a:p>
          <a:p>
            <a:r>
              <a:rPr lang="en-US" sz="1600" dirty="0" smtClean="0"/>
              <a:t>Since our release papers on dust polarization have appeared from Planck</a:t>
            </a:r>
          </a:p>
          <a:p>
            <a:pPr lvl="1"/>
            <a:r>
              <a:rPr lang="en-US" sz="1600" dirty="0" smtClean="0"/>
              <a:t>But specifically mask out low foreground regions like ours (due to “non small systematics and not dust dominated”)</a:t>
            </a:r>
          </a:p>
          <a:p>
            <a:r>
              <a:rPr lang="en-US" sz="1600" dirty="0" smtClean="0"/>
              <a:t>Keck 2014 is running right now with 2 receivers at 100GHz</a:t>
            </a:r>
          </a:p>
          <a:p>
            <a:pPr lvl="1"/>
            <a:r>
              <a:rPr lang="en-US" sz="1600" dirty="0" smtClean="0"/>
              <a:t>Sensitivity of BICEP1 already surpassed</a:t>
            </a:r>
          </a:p>
          <a:p>
            <a:pPr lvl="1"/>
            <a:r>
              <a:rPr lang="en-US" sz="1600" dirty="0" smtClean="0"/>
              <a:t>We plan an analysis </a:t>
            </a:r>
            <a:r>
              <a:rPr lang="en-US" sz="1600" dirty="0" err="1" smtClean="0"/>
              <a:t>asap</a:t>
            </a:r>
            <a:r>
              <a:rPr lang="en-US" sz="1600" dirty="0" smtClean="0"/>
              <a:t> which will tighten spectral index constraint</a:t>
            </a:r>
          </a:p>
          <a:p>
            <a:r>
              <a:rPr lang="en-US" sz="1600" dirty="0" smtClean="0"/>
              <a:t>Meanwhile many other experiments in the running:</a:t>
            </a:r>
          </a:p>
          <a:p>
            <a:pPr lvl="1"/>
            <a:r>
              <a:rPr lang="en-US" sz="1600" dirty="0" smtClean="0"/>
              <a:t>Full Planck release by the end of the year (and maybe another dust paper sooner)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9989</TotalTime>
  <Words>139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4_Blank Presentation</vt:lpstr>
      <vt:lpstr>Developments Since…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Ron_Poling</dc:creator>
  <cp:lastModifiedBy>Clement Pryke</cp:lastModifiedBy>
  <cp:revision>49</cp:revision>
  <dcterms:modified xsi:type="dcterms:W3CDTF">2014-06-19T13:17:16Z</dcterms:modified>
</cp:coreProperties>
</file>